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7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8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9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omments/comment5.xml" ContentType="application/vnd.openxmlformats-officedocument.presentationml.comments+xml"/>
  <Override PartName="/ppt/notesSlides/notesSlide14.xml" ContentType="application/vnd.openxmlformats-officedocument.presentationml.notesSlide+xml"/>
  <Override PartName="/ppt/comments/comment6.xml" ContentType="application/vnd.openxmlformats-officedocument.presentationml.comments+xml"/>
  <Override PartName="/ppt/notesSlides/notesSlide15.xml" ContentType="application/vnd.openxmlformats-officedocument.presentationml.notesSlide+xml"/>
  <Override PartName="/ppt/comments/comment7.xml" ContentType="application/vnd.openxmlformats-officedocument.presentationml.comments+xml"/>
  <Override PartName="/ppt/notesSlides/notesSlide16.xml" ContentType="application/vnd.openxmlformats-officedocument.presentationml.notesSlide+xml"/>
  <Override PartName="/ppt/comments/comment8.xml" ContentType="application/vnd.openxmlformats-officedocument.presentationml.comments+xml"/>
  <Override PartName="/ppt/notesSlides/notesSlide17.xml" ContentType="application/vnd.openxmlformats-officedocument.presentationml.notesSlide+xml"/>
  <Override PartName="/ppt/comments/comment9.xml" ContentType="application/vnd.openxmlformats-officedocument.presentationml.comment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22"/>
  </p:notesMasterIdLst>
  <p:sldIdLst>
    <p:sldId id="272" r:id="rId2"/>
    <p:sldId id="280" r:id="rId3"/>
    <p:sldId id="273" r:id="rId4"/>
    <p:sldId id="274" r:id="rId5"/>
    <p:sldId id="275" r:id="rId6"/>
    <p:sldId id="276" r:id="rId7"/>
    <p:sldId id="281" r:id="rId8"/>
    <p:sldId id="282" r:id="rId9"/>
    <p:sldId id="283" r:id="rId10"/>
    <p:sldId id="277" r:id="rId11"/>
    <p:sldId id="284" r:id="rId12"/>
    <p:sldId id="290" r:id="rId13"/>
    <p:sldId id="289" r:id="rId14"/>
    <p:sldId id="285" r:id="rId15"/>
    <p:sldId id="278" r:id="rId16"/>
    <p:sldId id="279" r:id="rId17"/>
    <p:sldId id="291" r:id="rId18"/>
    <p:sldId id="287" r:id="rId19"/>
    <p:sldId id="286" r:id="rId20"/>
    <p:sldId id="288" r:id="rId21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ny McCombie" initials="TM" lastIdx="26" clrIdx="0">
    <p:extLst>
      <p:ext uri="{19B8F6BF-5375-455C-9EA6-DF929625EA0E}">
        <p15:presenceInfo xmlns:p15="http://schemas.microsoft.com/office/powerpoint/2012/main" userId="e78d183ce7c2f51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7" autoAdjust="0"/>
  </p:normalViewPr>
  <p:slideViewPr>
    <p:cSldViewPr snapToGrid="0">
      <p:cViewPr varScale="1">
        <p:scale>
          <a:sx n="104" d="100"/>
          <a:sy n="104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2-01T20:45:15.417" idx="1">
    <p:pos x="1645" y="1245"/>
    <p:text>In 2017 Illinois dropped from the 5th largest to the 6 largest state in the nation. Illinois is only 1 of 7 states that has seen a negative growth.</p:text>
    <p:extLst>
      <p:ext uri="{C676402C-5697-4E1C-873F-D02D1690AC5C}">
        <p15:threadingInfo xmlns:p15="http://schemas.microsoft.com/office/powerpoint/2012/main" timeZoneBias="360"/>
      </p:ext>
    </p:extLst>
  </p:cm>
  <p:cm authorId="1" dt="2018-02-01T20:48:55.909" idx="3">
    <p:pos x="1645" y="1341"/>
    <p:text>Where do you think they are going?  IA and WI each grew since 2010 by 1M and MO, IN and KY grew between 98,000-150,000 people.</p:text>
    <p:extLst>
      <p:ext uri="{C676402C-5697-4E1C-873F-D02D1690AC5C}">
        <p15:threadingInfo xmlns:p15="http://schemas.microsoft.com/office/powerpoint/2012/main" timeZoneBias="360">
          <p15:parentCm authorId="1" idx="1"/>
        </p15:threadingInfo>
      </p:ext>
    </p:extLst>
  </p:cm>
  <p:cm authorId="1" dt="2018-02-01T20:46:06.622" idx="2">
    <p:pos x="400" y="3897"/>
    <p:text>Why do people stay??  Schools, employment (family business/farm)... ask for examples.  IL doesn't tax our retirement!</p:text>
    <p:extLst>
      <p:ext uri="{C676402C-5697-4E1C-873F-D02D1690AC5C}">
        <p15:threadingInfo xmlns:p15="http://schemas.microsoft.com/office/powerpoint/2012/main" timeZoneBias="3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2-01T20:50:26.500" idx="5">
    <p:pos x="4020" y="3561"/>
    <p:text>Entry level jobs in Whiteside County - average entry level is $9.73, medium level $15.30 and skilled level average pay is $23.79/hour</p:text>
    <p:extLst>
      <p:ext uri="{C676402C-5697-4E1C-873F-D02D1690AC5C}">
        <p15:threadingInfo xmlns:p15="http://schemas.microsoft.com/office/powerpoint/2012/main" timeZoneBias="360"/>
      </p:ext>
    </p:extLst>
  </p:cm>
  <p:cm authorId="1" dt="2018-02-02T07:53:50.974" idx="24">
    <p:pos x="2655" y="2924"/>
    <p:text>just this morning - accounced US still at 4.1%</p:text>
    <p:extLst>
      <p:ext uri="{C676402C-5697-4E1C-873F-D02D1690AC5C}">
        <p15:threadingInfo xmlns:p15="http://schemas.microsoft.com/office/powerpoint/2012/main" timeZoneBias="3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2-01T22:06:34.320" idx="9">
    <p:pos x="2147" y="1391"/>
    <p:text>1 of every 5 jobs are AG related</p:text>
    <p:extLst>
      <p:ext uri="{C676402C-5697-4E1C-873F-D02D1690AC5C}">
        <p15:threadingInfo xmlns:p15="http://schemas.microsoft.com/office/powerpoint/2012/main" timeZoneBias="360"/>
      </p:ext>
    </p:extLst>
  </p:cm>
  <p:cm authorId="1" dt="2018-02-01T22:07:08.354" idx="10">
    <p:pos x="2147" y="1487"/>
    <p:text>MFG - what in this room has not been manufactured - people and air</p:text>
    <p:extLst>
      <p:ext uri="{C676402C-5697-4E1C-873F-D02D1690AC5C}">
        <p15:threadingInfo xmlns:p15="http://schemas.microsoft.com/office/powerpoint/2012/main" timeZoneBias="360">
          <p15:parentCm authorId="1" idx="9"/>
        </p15:threadingInfo>
      </p:ext>
    </p:extLst>
  </p:cm>
  <p:cm authorId="1" dt="2018-02-01T22:07:28.631" idx="11">
    <p:pos x="2147" y="1583"/>
    <p:text>I88, 80, 20, 74</p:text>
    <p:extLst>
      <p:ext uri="{C676402C-5697-4E1C-873F-D02D1690AC5C}">
        <p15:threadingInfo xmlns:p15="http://schemas.microsoft.com/office/powerpoint/2012/main" timeZoneBias="360">
          <p15:parentCm authorId="1" idx="9"/>
        </p15:threadingInfo>
      </p:ext>
    </p:extLst>
  </p:cm>
  <p:cm authorId="1" dt="2018-02-01T22:07:44.419" idx="12">
    <p:pos x="2147" y="1679"/>
    <p:text>BNSF, UP and CP</p:text>
    <p:extLst>
      <p:ext uri="{C676402C-5697-4E1C-873F-D02D1690AC5C}">
        <p15:threadingInfo xmlns:p15="http://schemas.microsoft.com/office/powerpoint/2012/main" timeZoneBias="360">
          <p15:parentCm authorId="1" idx="9"/>
        </p15:threadingInfo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2-02T07:54:56.878" idx="25">
    <p:pos x="3840" y="1809"/>
    <p:text>$15B prior to budget... refinanced $6B and now standing w/ about $8B. Pension debt - depends who you ask... about $200B</p:text>
    <p:extLst>
      <p:ext uri="{C676402C-5697-4E1C-873F-D02D1690AC5C}">
        <p15:threadingInfo xmlns:p15="http://schemas.microsoft.com/office/powerpoint/2012/main" timeZoneBias="36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2-01T21:10:36.805" idx="6">
    <p:pos x="495" y="681"/>
    <p:text>Net Sales &amp; Revenues - $26B</p:text>
    <p:extLst>
      <p:ext uri="{C676402C-5697-4E1C-873F-D02D1690AC5C}">
        <p15:threadingInfo xmlns:p15="http://schemas.microsoft.com/office/powerpoint/2012/main" timeZoneBias="360"/>
      </p:ext>
    </p:extLst>
  </p:cm>
  <p:cm authorId="1" dt="2018-02-01T21:12:29.637" idx="7">
    <p:pos x="495" y="777"/>
    <p:text>Employess - WW 56,000 w/ 28,000 in the US and Canada w/ 7,800 in IL (4400 living in state/6100 retirees)</p:text>
    <p:extLst>
      <p:ext uri="{C676402C-5697-4E1C-873F-D02D1690AC5C}">
        <p15:threadingInfo xmlns:p15="http://schemas.microsoft.com/office/powerpoint/2012/main" timeZoneBias="360">
          <p15:parentCm authorId="1" idx="6"/>
        </p15:threadingInfo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2-02T11:23:21.047" idx="26">
    <p:pos x="1926" y="2461"/>
    <p:text>What else??</p:text>
    <p:extLst>
      <p:ext uri="{C676402C-5697-4E1C-873F-D02D1690AC5C}">
        <p15:threadingInfo xmlns:p15="http://schemas.microsoft.com/office/powerpoint/2012/main" timeZoneBias="36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2-01T22:05:51.966" idx="8">
    <p:pos x="1466" y="2275"/>
    <p:text>Whiteside Area Career Center</p:text>
    <p:extLst>
      <p:ext uri="{C676402C-5697-4E1C-873F-D02D1690AC5C}">
        <p15:threadingInfo xmlns:p15="http://schemas.microsoft.com/office/powerpoint/2012/main" timeZoneBias="360"/>
      </p:ext>
    </p:extLst>
  </p:cm>
  <p:cm authorId="1" dt="2018-02-01T22:09:07.772" idx="13">
    <p:pos x="1466" y="2371"/>
    <p:text>Read Nik's Testimony</p:text>
    <p:extLst>
      <p:ext uri="{C676402C-5697-4E1C-873F-D02D1690AC5C}">
        <p15:threadingInfo xmlns:p15="http://schemas.microsoft.com/office/powerpoint/2012/main" timeZoneBias="360">
          <p15:parentCm authorId="1" idx="8"/>
        </p15:threadingInfo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2-01T22:12:27.328" idx="14">
    <p:pos x="1670" y="1547"/>
    <p:text>Shovel Ready - Toyota/Amazon</p:text>
    <p:extLst>
      <p:ext uri="{C676402C-5697-4E1C-873F-D02D1690AC5C}">
        <p15:threadingInfo xmlns:p15="http://schemas.microsoft.com/office/powerpoint/2012/main" timeZoneBias="360"/>
      </p:ext>
    </p:extLst>
  </p:cm>
  <p:cm authorId="1" dt="2018-02-01T22:16:24.106" idx="17">
    <p:pos x="2042" y="2595"/>
    <p:text>Family look at test scores, class offerings, class sizes, etc</p:text>
    <p:extLst>
      <p:ext uri="{C676402C-5697-4E1C-873F-D02D1690AC5C}">
        <p15:threadingInfo xmlns:p15="http://schemas.microsoft.com/office/powerpoint/2012/main" timeZoneBias="360"/>
      </p:ext>
    </p:extLst>
  </p:cm>
  <p:cm authorId="1" dt="2018-02-01T22:16:39.688" idx="18">
    <p:pos x="4451" y="2048"/>
    <p:text>Rehab - Added downtown living spaces - Loft</p:text>
    <p:extLst>
      <p:ext uri="{C676402C-5697-4E1C-873F-D02D1690AC5C}">
        <p15:threadingInfo xmlns:p15="http://schemas.microsoft.com/office/powerpoint/2012/main" timeZoneBias="360"/>
      </p:ext>
    </p:extLst>
  </p:cm>
  <p:cm authorId="1" dt="2018-02-01T22:17:38.636" idx="19">
    <p:pos x="6272" y="3444"/>
    <p:text>Bring a younger and varied workforce to the area - sustainability</p:text>
    <p:extLst>
      <p:ext uri="{C676402C-5697-4E1C-873F-D02D1690AC5C}">
        <p15:threadingInfo xmlns:p15="http://schemas.microsoft.com/office/powerpoint/2012/main" timeZoneBias="360"/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2-01T22:19:02.454" idx="20">
    <p:pos x="2019" y="2374"/>
    <p:text>If you fail to plan… you plan to fail.</p:text>
    <p:extLst>
      <p:ext uri="{C676402C-5697-4E1C-873F-D02D1690AC5C}">
        <p15:threadingInfo xmlns:p15="http://schemas.microsoft.com/office/powerpoint/2012/main" timeZoneBias="360"/>
      </p:ext>
    </p:extLst>
  </p:cm>
  <p:cm authorId="1" dt="2018-02-01T22:19:14.026" idx="21">
    <p:pos x="3968" y="3293"/>
    <p:text>Open primary, independent maps, term limits</p:text>
    <p:extLst>
      <p:ext uri="{C676402C-5697-4E1C-873F-D02D1690AC5C}">
        <p15:threadingInfo xmlns:p15="http://schemas.microsoft.com/office/powerpoint/2012/main" timeZoneBias="360"/>
      </p:ext>
    </p:extLst>
  </p:cm>
  <p:cm authorId="1" dt="2018-02-01T22:21:18.128" idx="22">
    <p:pos x="3968" y="3389"/>
    <p:text>Workers comp, property tax, education funding</p:text>
    <p:extLst>
      <p:ext uri="{C676402C-5697-4E1C-873F-D02D1690AC5C}">
        <p15:threadingInfo xmlns:p15="http://schemas.microsoft.com/office/powerpoint/2012/main" timeZoneBias="360">
          <p15:parentCm authorId="1" idx="21"/>
        </p15:threadingInfo>
      </p:ext>
    </p:extLst>
  </p:cm>
  <p:cm authorId="1" dt="2018-02-01T22:21:25.403" idx="23">
    <p:pos x="4369" y="1786"/>
    <p:text>Apprentiseship programs/internships, mfg days/trips/camps - prove more out there</p:text>
    <p:extLst>
      <p:ext uri="{C676402C-5697-4E1C-873F-D02D1690AC5C}">
        <p15:threadingInfo xmlns:p15="http://schemas.microsoft.com/office/powerpoint/2012/main" timeZoneBias="3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31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575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511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00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615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348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023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725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69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35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01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42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45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27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10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3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36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7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83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2/2/2018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K8QnrXJFNc" TargetMode="Externa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egL7kj27Gg" TargetMode="Externa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pmccombie.com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SVCC Pass Summit 2018 </a:t>
            </a:r>
            <a:r>
              <a:rPr lang="en-US" dirty="0" smtClean="0">
                <a:latin typeface="Bradley Hand ITC" panose="03070402050302030203" pitchFamily="66" charset="0"/>
              </a:rPr>
              <a:t/>
            </a:r>
            <a:br>
              <a:rPr lang="en-US" dirty="0" smtClean="0">
                <a:latin typeface="Bradley Hand ITC" panose="03070402050302030203" pitchFamily="66" charset="0"/>
              </a:rPr>
            </a:br>
            <a:r>
              <a:rPr lang="en-US" sz="3300" dirty="0" smtClean="0">
                <a:latin typeface="Comic Sans MS" panose="030F0702030302020204" pitchFamily="66" charset="0"/>
              </a:rPr>
              <a:t>Success ˚  Student </a:t>
            </a:r>
            <a:r>
              <a:rPr lang="en-US" sz="3300" dirty="0">
                <a:latin typeface="Comic Sans MS" panose="030F0702030302020204" pitchFamily="66" charset="0"/>
              </a:rPr>
              <a:t>˚</a:t>
            </a:r>
            <a:r>
              <a:rPr lang="en-US" sz="3300" dirty="0" smtClean="0">
                <a:latin typeface="Comic Sans MS" panose="030F0702030302020204" pitchFamily="66" charset="0"/>
              </a:rPr>
              <a:t> Advocating </a:t>
            </a:r>
            <a:r>
              <a:rPr lang="en-US" sz="3300" dirty="0">
                <a:latin typeface="Comic Sans MS" panose="030F0702030302020204" pitchFamily="66" charset="0"/>
              </a:rPr>
              <a:t>˚</a:t>
            </a:r>
            <a:r>
              <a:rPr lang="en-US" sz="3300" dirty="0" smtClean="0">
                <a:latin typeface="Comic Sans MS" panose="030F0702030302020204" pitchFamily="66" charset="0"/>
              </a:rPr>
              <a:t> Partnership</a:t>
            </a:r>
            <a:endParaRPr lang="en-US" sz="33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Mike Rowe – Skills Gap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KK8QnrXJFN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810000" y="2843213"/>
            <a:ext cx="4572000" cy="2571750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026508"/>
            <a:ext cx="10972800" cy="5206314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>
                <a:latin typeface="Comic Sans MS" panose="030F0702030302020204" pitchFamily="66" charset="0"/>
              </a:rPr>
              <a:t>Wahl Clipper</a:t>
            </a:r>
            <a:endParaRPr lang="en-US" sz="2000" dirty="0">
              <a:latin typeface="Comic Sans MS" panose="030F0702030302020204" pitchFamily="66" charset="0"/>
            </a:endParaRPr>
          </a:p>
          <a:p>
            <a:pPr lvl="2"/>
            <a:r>
              <a:rPr lang="en-US" sz="2400" dirty="0" smtClean="0">
                <a:latin typeface="Comic Sans MS" panose="030F0702030302020204" pitchFamily="66" charset="0"/>
              </a:rPr>
              <a:t>20-25 assembly floor positions open – HS Education</a:t>
            </a:r>
          </a:p>
          <a:p>
            <a:pPr lvl="2"/>
            <a:r>
              <a:rPr lang="en-US" sz="2400" dirty="0" smtClean="0">
                <a:latin typeface="Comic Sans MS" panose="030F0702030302020204" pitchFamily="66" charset="0"/>
              </a:rPr>
              <a:t>10-12 high level positions open – 2-4 </a:t>
            </a:r>
            <a:r>
              <a:rPr lang="en-US" sz="2400" dirty="0" err="1" smtClean="0">
                <a:latin typeface="Comic Sans MS" panose="030F0702030302020204" pitchFamily="66" charset="0"/>
              </a:rPr>
              <a:t>yrs</a:t>
            </a:r>
            <a:r>
              <a:rPr lang="en-US" sz="2400" dirty="0" smtClean="0">
                <a:latin typeface="Comic Sans MS" panose="030F0702030302020204" pitchFamily="66" charset="0"/>
              </a:rPr>
              <a:t> higher education</a:t>
            </a:r>
            <a:endParaRPr lang="en-US" sz="2400" dirty="0">
              <a:latin typeface="Comic Sans MS" panose="030F0702030302020204" pitchFamily="66" charset="0"/>
            </a:endParaRP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Rock River Aggregate</a:t>
            </a:r>
            <a:endParaRPr lang="en-US" sz="2000" dirty="0">
              <a:latin typeface="Comic Sans MS" panose="030F0702030302020204" pitchFamily="66" charset="0"/>
            </a:endParaRPr>
          </a:p>
          <a:p>
            <a:pPr lvl="2"/>
            <a:r>
              <a:rPr lang="en-US" sz="2400" dirty="0" smtClean="0">
                <a:latin typeface="Comic Sans MS" panose="030F0702030302020204" pitchFamily="66" charset="0"/>
              </a:rPr>
              <a:t>2-4 positions in Agronomy – 4 </a:t>
            </a:r>
            <a:r>
              <a:rPr lang="en-US" sz="2400" dirty="0" err="1" smtClean="0">
                <a:latin typeface="Comic Sans MS" panose="030F0702030302020204" pitchFamily="66" charset="0"/>
              </a:rPr>
              <a:t>yr</a:t>
            </a:r>
            <a:r>
              <a:rPr lang="en-US" sz="2400" dirty="0" smtClean="0">
                <a:latin typeface="Comic Sans MS" panose="030F0702030302020204" pitchFamily="66" charset="0"/>
              </a:rPr>
              <a:t> – Inner personnel / math skills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CGH</a:t>
            </a:r>
            <a:endParaRPr lang="en-US" sz="2000" dirty="0">
              <a:latin typeface="Comic Sans MS" panose="030F0702030302020204" pitchFamily="66" charset="0"/>
            </a:endParaRPr>
          </a:p>
          <a:p>
            <a:pPr lvl="2"/>
            <a:r>
              <a:rPr lang="en-US" sz="2400" dirty="0" smtClean="0">
                <a:latin typeface="Comic Sans MS" panose="030F0702030302020204" pitchFamily="66" charset="0"/>
              </a:rPr>
              <a:t>46 various positions </a:t>
            </a:r>
            <a:r>
              <a:rPr lang="en-US" sz="2400" dirty="0">
                <a:latin typeface="Comic Sans MS" panose="030F0702030302020204" pitchFamily="66" charset="0"/>
              </a:rPr>
              <a:t>open – </a:t>
            </a:r>
            <a:r>
              <a:rPr lang="en-US" sz="2400" dirty="0" smtClean="0">
                <a:latin typeface="Comic Sans MS" panose="030F0702030302020204" pitchFamily="66" charset="0"/>
              </a:rPr>
              <a:t>various levels of education</a:t>
            </a:r>
            <a:endParaRPr lang="en-US" sz="2400" dirty="0">
              <a:latin typeface="Comic Sans MS" panose="030F0702030302020204" pitchFamily="66" charset="0"/>
            </a:endParaRP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Frantz</a:t>
            </a:r>
            <a:endParaRPr lang="en-US" sz="2000" dirty="0">
              <a:latin typeface="Comic Sans MS" panose="030F0702030302020204" pitchFamily="66" charset="0"/>
            </a:endParaRPr>
          </a:p>
          <a:p>
            <a:pPr lvl="2"/>
            <a:r>
              <a:rPr lang="en-US" sz="2400" dirty="0" smtClean="0">
                <a:latin typeface="Comic Sans MS" panose="030F0702030302020204" pitchFamily="66" charset="0"/>
              </a:rPr>
              <a:t>2 inspectors with mechanical skills needed</a:t>
            </a:r>
          </a:p>
          <a:p>
            <a:pPr lvl="1"/>
            <a:r>
              <a:rPr lang="en-US" dirty="0" err="1" smtClean="0">
                <a:latin typeface="Comic Sans MS" panose="030F0702030302020204" pitchFamily="66" charset="0"/>
              </a:rPr>
              <a:t>Astec</a:t>
            </a:r>
            <a:r>
              <a:rPr lang="en-US" dirty="0" smtClean="0">
                <a:latin typeface="Comic Sans MS" panose="030F0702030302020204" pitchFamily="66" charset="0"/>
              </a:rPr>
              <a:t> Mobile Screens</a:t>
            </a:r>
            <a:endParaRPr lang="en-US" sz="2000" dirty="0">
              <a:latin typeface="Comic Sans MS" panose="030F0702030302020204" pitchFamily="66" charset="0"/>
            </a:endParaRPr>
          </a:p>
          <a:p>
            <a:pPr lvl="2"/>
            <a:r>
              <a:rPr lang="en-US" sz="2400" dirty="0" smtClean="0">
                <a:latin typeface="Comic Sans MS" panose="030F0702030302020204" pitchFamily="66" charset="0"/>
              </a:rPr>
              <a:t>2 machine operators – </a:t>
            </a:r>
            <a:r>
              <a:rPr lang="en-US" sz="2400" dirty="0">
                <a:latin typeface="Comic Sans MS" panose="030F0702030302020204" pitchFamily="66" charset="0"/>
              </a:rPr>
              <a:t>HS </a:t>
            </a:r>
            <a:r>
              <a:rPr lang="en-US" sz="2400" dirty="0" smtClean="0">
                <a:latin typeface="Comic Sans MS" panose="030F0702030302020204" pitchFamily="66" charset="0"/>
              </a:rPr>
              <a:t>Education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Sauk Valley Community College</a:t>
            </a:r>
            <a:endParaRPr lang="en-US" sz="2000" dirty="0">
              <a:latin typeface="Comic Sans MS" panose="030F0702030302020204" pitchFamily="66" charset="0"/>
            </a:endParaRPr>
          </a:p>
          <a:p>
            <a:pPr lvl="2"/>
            <a:r>
              <a:rPr lang="en-US" sz="2400" dirty="0" smtClean="0">
                <a:latin typeface="Comic Sans MS" panose="030F0702030302020204" pitchFamily="66" charset="0"/>
              </a:rPr>
              <a:t>28 various positions – various levels of education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Timken Drives, DuPont, 3M, John Deere, Walmart Distribution, </a:t>
            </a:r>
            <a:r>
              <a:rPr lang="en-US" dirty="0" err="1" smtClean="0">
                <a:latin typeface="Comic Sans MS" panose="030F0702030302020204" pitchFamily="66" charset="0"/>
              </a:rPr>
              <a:t>Metlife</a:t>
            </a:r>
            <a:endParaRPr lang="en-US" sz="2400" dirty="0">
              <a:latin typeface="Comic Sans MS" panose="030F0702030302020204" pitchFamily="66" charset="0"/>
            </a:endParaRPr>
          </a:p>
          <a:p>
            <a:pPr marL="667512" lvl="2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pPr marL="667512" lvl="2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799070"/>
            <a:ext cx="10972800" cy="823784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Are There Jobs? 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27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45165" y="914400"/>
            <a:ext cx="6077526" cy="5763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98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48927" y="1480457"/>
            <a:ext cx="6372225" cy="424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55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623127"/>
            <a:ext cx="10972800" cy="2586182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latin typeface="Comic Sans MS" panose="030F0702030302020204" pitchFamily="66" charset="0"/>
              </a:rPr>
              <a:t>Skilled Labor Shortage</a:t>
            </a:r>
          </a:p>
          <a:p>
            <a:pPr lvl="1"/>
            <a:r>
              <a:rPr lang="en-US" sz="2400" dirty="0" smtClean="0">
                <a:latin typeface="Comic Sans MS" panose="030F0702030302020204" pitchFamily="66" charset="0"/>
              </a:rPr>
              <a:t>Attendance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Drug Test</a:t>
            </a:r>
          </a:p>
          <a:p>
            <a:pPr lvl="1"/>
            <a:r>
              <a:rPr lang="en-US" sz="2400" dirty="0" smtClean="0">
                <a:latin typeface="Comic Sans MS" panose="030F0702030302020204" pitchFamily="66" charset="0"/>
              </a:rPr>
              <a:t>Work Ethic</a:t>
            </a:r>
          </a:p>
          <a:p>
            <a:pPr marL="393192" lvl="1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pPr marL="667512" lvl="2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pPr marL="667512" lvl="2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799070"/>
            <a:ext cx="10972800" cy="823784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Top Issues from Employers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79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Sauk Valley - Positives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>
                <a:latin typeface="Comic Sans MS" panose="030F0702030302020204" pitchFamily="66" charset="0"/>
              </a:rPr>
              <a:t>Community Colleges / Technology Schools</a:t>
            </a:r>
          </a:p>
          <a:p>
            <a:pPr lvl="2"/>
            <a:r>
              <a:rPr lang="en-US" sz="2000" dirty="0" smtClean="0">
                <a:latin typeface="Comic Sans MS" panose="030F0702030302020204" pitchFamily="66" charset="0"/>
              </a:rPr>
              <a:t>Help </a:t>
            </a:r>
            <a:r>
              <a:rPr lang="en-US" sz="2000" dirty="0">
                <a:latin typeface="Comic Sans MS" panose="030F0702030302020204" pitchFamily="66" charset="0"/>
              </a:rPr>
              <a:t>close the skills gap 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lvl="2"/>
            <a:r>
              <a:rPr lang="en-US" sz="2000" dirty="0" smtClean="0">
                <a:latin typeface="Comic Sans MS" panose="030F0702030302020204" pitchFamily="66" charset="0"/>
              </a:rPr>
              <a:t>Future Decision Building</a:t>
            </a:r>
          </a:p>
          <a:p>
            <a:pPr lvl="2"/>
            <a:r>
              <a:rPr lang="en-US" sz="2000" dirty="0" smtClean="0">
                <a:latin typeface="Comic Sans MS" panose="030F0702030302020204" pitchFamily="66" charset="0"/>
              </a:rPr>
              <a:t>Establish Roots</a:t>
            </a:r>
            <a:endParaRPr lang="en-US" sz="2000" dirty="0">
              <a:latin typeface="Comic Sans MS" panose="030F0702030302020204" pitchFamily="66" charset="0"/>
            </a:endParaRP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High Schools Programs to build Entrepreneurs / Skilled Labor</a:t>
            </a:r>
          </a:p>
          <a:p>
            <a:pPr lvl="2"/>
            <a:r>
              <a:rPr lang="en-US" dirty="0" smtClean="0">
                <a:latin typeface="Comic Sans MS" panose="030F0702030302020204" pitchFamily="66" charset="0"/>
              </a:rPr>
              <a:t>WACC / Vocational Programs</a:t>
            </a:r>
          </a:p>
          <a:p>
            <a:pPr lvl="2"/>
            <a:r>
              <a:rPr lang="en-US" dirty="0" smtClean="0">
                <a:latin typeface="Comic Sans MS" panose="030F0702030302020204" pitchFamily="66" charset="0"/>
              </a:rPr>
              <a:t>Ag Programs</a:t>
            </a:r>
          </a:p>
          <a:p>
            <a:pPr lvl="2"/>
            <a:r>
              <a:rPr lang="en-US" dirty="0" smtClean="0">
                <a:latin typeface="Comic Sans MS" panose="030F0702030302020204" pitchFamily="66" charset="0"/>
              </a:rPr>
              <a:t>CEO </a:t>
            </a:r>
            <a:r>
              <a:rPr lang="en-US" dirty="0">
                <a:latin typeface="Comic Sans MS" panose="030F0702030302020204" pitchFamily="66" charset="0"/>
              </a:rPr>
              <a:t>P</a:t>
            </a:r>
            <a:r>
              <a:rPr lang="en-US" dirty="0" smtClean="0">
                <a:latin typeface="Comic Sans MS" panose="030F0702030302020204" pitchFamily="66" charset="0"/>
              </a:rPr>
              <a:t>rogram / Entrepreneurial Programs</a:t>
            </a:r>
            <a:endParaRPr lang="en-US" sz="2000" dirty="0">
              <a:latin typeface="Comic Sans MS" panose="030F0702030302020204" pitchFamily="66" charset="0"/>
            </a:endParaRP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Diverse Ag Education &amp; Industry 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Quality of Life (Health Care, Housing, Recreation, Proximity to Culture)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Safe Place to Raise a Family</a:t>
            </a:r>
            <a:endParaRPr lang="en-US" dirty="0">
              <a:latin typeface="Comic Sans MS" panose="030F0702030302020204" pitchFamily="66" charset="0"/>
            </a:endParaRP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Major Business Partners: Wahl Clipper, Exelon</a:t>
            </a:r>
            <a:r>
              <a:rPr lang="en-US" dirty="0">
                <a:latin typeface="Comic Sans MS" panose="030F0702030302020204" pitchFamily="66" charset="0"/>
              </a:rPr>
              <a:t>; </a:t>
            </a:r>
            <a:r>
              <a:rPr lang="en-US" dirty="0" smtClean="0">
                <a:latin typeface="Comic Sans MS" panose="030F0702030302020204" pitchFamily="66" charset="0"/>
              </a:rPr>
              <a:t>John Deere, </a:t>
            </a:r>
            <a:r>
              <a:rPr lang="en-US" dirty="0" err="1" smtClean="0">
                <a:latin typeface="Comic Sans MS" panose="030F0702030302020204" pitchFamily="66" charset="0"/>
              </a:rPr>
              <a:t>Etc</a:t>
            </a:r>
            <a:endParaRPr lang="en-US" dirty="0" smtClean="0">
              <a:latin typeface="Comic Sans MS" panose="030F0702030302020204" pitchFamily="66" charset="0"/>
            </a:endParaRP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Proximity to Transportation Corridors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Initiatives to Build our Future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sz="2800" dirty="0" smtClean="0">
                <a:latin typeface="Comic Sans MS" panose="030F0702030302020204" pitchFamily="66" charset="0"/>
              </a:rPr>
              <a:t>Provide “shovel ready” opportunities for new companies to come to area.</a:t>
            </a:r>
          </a:p>
          <a:p>
            <a:pPr lvl="1"/>
            <a:r>
              <a:rPr lang="en-US" sz="2800" dirty="0" smtClean="0">
                <a:latin typeface="Comic Sans MS" panose="030F0702030302020204" pitchFamily="66" charset="0"/>
              </a:rPr>
              <a:t>Clean Up / Rehab “run-down” areas and improve areas like the riverfront to add appeal to the area.</a:t>
            </a:r>
          </a:p>
          <a:p>
            <a:pPr lvl="1"/>
            <a:r>
              <a:rPr lang="en-US" sz="2800" dirty="0" smtClean="0">
                <a:latin typeface="Comic Sans MS" panose="030F0702030302020204" pitchFamily="66" charset="0"/>
              </a:rPr>
              <a:t>Good Schools with class choices, variety, amenities when moving to the area.</a:t>
            </a:r>
            <a:endParaRPr lang="en-US" sz="2800" dirty="0">
              <a:latin typeface="Comic Sans MS" panose="030F0702030302020204" pitchFamily="66" charset="0"/>
            </a:endParaRPr>
          </a:p>
          <a:p>
            <a:pPr lvl="1"/>
            <a:r>
              <a:rPr lang="en-US" sz="2800" dirty="0" smtClean="0">
                <a:latin typeface="Comic Sans MS" panose="030F0702030302020204" pitchFamily="66" charset="0"/>
              </a:rPr>
              <a:t>Strong Chambers and Service Clubs to help those less fortunate</a:t>
            </a:r>
          </a:p>
          <a:p>
            <a:pPr lvl="1"/>
            <a:r>
              <a:rPr lang="en-US" sz="2800" dirty="0" smtClean="0">
                <a:latin typeface="Comic Sans MS" panose="030F0702030302020204" pitchFamily="66" charset="0"/>
              </a:rPr>
              <a:t>Attempt to bring jobs to the area that are attractive to young people, like software programming, marketing firms, </a:t>
            </a:r>
            <a:r>
              <a:rPr lang="en-US" sz="2800" dirty="0" err="1" smtClean="0">
                <a:latin typeface="Comic Sans MS" panose="030F0702030302020204" pitchFamily="66" charset="0"/>
              </a:rPr>
              <a:t>etc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0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Initiatives to Build our Future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>
                <a:latin typeface="Comic Sans MS" panose="030F0702030302020204" pitchFamily="66" charset="0"/>
              </a:rPr>
              <a:t>More programs/partnering </a:t>
            </a:r>
            <a:r>
              <a:rPr lang="en-US" sz="2800" dirty="0">
                <a:latin typeface="Comic Sans MS" panose="030F0702030302020204" pitchFamily="66" charset="0"/>
              </a:rPr>
              <a:t>with </a:t>
            </a:r>
            <a:r>
              <a:rPr lang="en-US" sz="2800" dirty="0" smtClean="0">
                <a:latin typeface="Comic Sans MS" panose="030F0702030302020204" pitchFamily="66" charset="0"/>
              </a:rPr>
              <a:t>local businesses/community </a:t>
            </a:r>
            <a:r>
              <a:rPr lang="en-US" sz="2800" dirty="0">
                <a:latin typeface="Comic Sans MS" panose="030F0702030302020204" pitchFamily="66" charset="0"/>
              </a:rPr>
              <a:t>colleges to </a:t>
            </a:r>
            <a:r>
              <a:rPr lang="en-US" sz="2800" dirty="0" smtClean="0">
                <a:latin typeface="Comic Sans MS" panose="030F0702030302020204" pitchFamily="66" charset="0"/>
              </a:rPr>
              <a:t>grow/continue </a:t>
            </a:r>
            <a:r>
              <a:rPr lang="en-US" sz="2800" dirty="0">
                <a:latin typeface="Comic Sans MS" panose="030F0702030302020204" pitchFamily="66" charset="0"/>
              </a:rPr>
              <a:t>a pipeline to close the skills gap for </a:t>
            </a:r>
            <a:r>
              <a:rPr lang="en-US" sz="2800" dirty="0" smtClean="0">
                <a:latin typeface="Comic Sans MS" panose="030F0702030302020204" pitchFamily="66" charset="0"/>
              </a:rPr>
              <a:t>open and developing positions</a:t>
            </a:r>
          </a:p>
          <a:p>
            <a:pPr lvl="1"/>
            <a:r>
              <a:rPr lang="en-US" sz="2800" dirty="0" smtClean="0">
                <a:latin typeface="Comic Sans MS" panose="030F0702030302020204" pitchFamily="66" charset="0"/>
              </a:rPr>
              <a:t>Diversify with non for profit / health sector business</a:t>
            </a:r>
            <a:endParaRPr lang="en-US" sz="2800" dirty="0">
              <a:latin typeface="Comic Sans MS" panose="030F0702030302020204" pitchFamily="66" charset="0"/>
            </a:endParaRPr>
          </a:p>
          <a:p>
            <a:pPr lvl="1"/>
            <a:r>
              <a:rPr lang="en-US" sz="2800" dirty="0">
                <a:latin typeface="Comic Sans MS" panose="030F0702030302020204" pitchFamily="66" charset="0"/>
              </a:rPr>
              <a:t>Capital </a:t>
            </a:r>
            <a:r>
              <a:rPr lang="en-US" sz="2800" dirty="0" smtClean="0">
                <a:latin typeface="Comic Sans MS" panose="030F0702030302020204" pitchFamily="66" charset="0"/>
              </a:rPr>
              <a:t>Bill</a:t>
            </a:r>
          </a:p>
          <a:p>
            <a:pPr lvl="1"/>
            <a:r>
              <a:rPr lang="en-US" sz="2800" dirty="0" smtClean="0">
                <a:latin typeface="Comic Sans MS" panose="030F0702030302020204" pitchFamily="66" charset="0"/>
              </a:rPr>
              <a:t>Mississippi </a:t>
            </a:r>
            <a:r>
              <a:rPr lang="en-US" sz="2800" dirty="0">
                <a:latin typeface="Comic Sans MS" panose="030F0702030302020204" pitchFamily="66" charset="0"/>
              </a:rPr>
              <a:t>Bicentennial Restoration tax credit bill </a:t>
            </a:r>
            <a:r>
              <a:rPr lang="en-US" sz="2800" dirty="0" smtClean="0">
                <a:latin typeface="Comic Sans MS" panose="030F0702030302020204" pitchFamily="66" charset="0"/>
              </a:rPr>
              <a:t>(</a:t>
            </a:r>
            <a:r>
              <a:rPr lang="en-US" sz="2800" dirty="0" err="1" smtClean="0">
                <a:latin typeface="Comic Sans MS" panose="030F0702030302020204" pitchFamily="66" charset="0"/>
              </a:rPr>
              <a:t>Halpin</a:t>
            </a:r>
            <a:r>
              <a:rPr lang="en-US" sz="2800" dirty="0" smtClean="0">
                <a:latin typeface="Comic Sans MS" panose="030F0702030302020204" pitchFamily="66" charset="0"/>
              </a:rPr>
              <a:t>/McCombie)</a:t>
            </a:r>
          </a:p>
          <a:p>
            <a:pPr lvl="1"/>
            <a:r>
              <a:rPr lang="en-US" sz="2800" dirty="0" smtClean="0">
                <a:latin typeface="Comic Sans MS" panose="030F0702030302020204" pitchFamily="66" charset="0"/>
              </a:rPr>
              <a:t>Political / Structural Reforms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53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District 71 - QCA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5" name="vegL7kj27G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810000" y="2843213"/>
            <a:ext cx="4572000" cy="2571750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412234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Closing Questions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How </a:t>
            </a:r>
            <a:r>
              <a:rPr lang="en-US" dirty="0">
                <a:latin typeface="Comic Sans MS" panose="030F0702030302020204" pitchFamily="66" charset="0"/>
              </a:rPr>
              <a:t>many of you believe there </a:t>
            </a:r>
            <a:r>
              <a:rPr lang="en-US" dirty="0" smtClean="0">
                <a:latin typeface="Comic Sans MS" panose="030F0702030302020204" pitchFamily="66" charset="0"/>
              </a:rPr>
              <a:t>are good job </a:t>
            </a:r>
            <a:r>
              <a:rPr lang="en-US" dirty="0">
                <a:latin typeface="Comic Sans MS" panose="030F0702030302020204" pitchFamily="66" charset="0"/>
              </a:rPr>
              <a:t>opportunities in </a:t>
            </a:r>
            <a:r>
              <a:rPr lang="en-US" dirty="0" smtClean="0">
                <a:latin typeface="Comic Sans MS" panose="030F0702030302020204" pitchFamily="66" charset="0"/>
              </a:rPr>
              <a:t>District 71?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Do you believe there are a variety of jobs in District 71? 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How do you engage our </a:t>
            </a:r>
            <a:r>
              <a:rPr lang="en-US" dirty="0" smtClean="0">
                <a:latin typeface="Comic Sans MS" panose="030F0702030302020204" pitchFamily="66" charset="0"/>
              </a:rPr>
              <a:t>youth to believe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attendance, loyalty and dedication </a:t>
            </a:r>
            <a:r>
              <a:rPr lang="en-US" dirty="0" smtClean="0">
                <a:latin typeface="Comic Sans MS" panose="030F0702030302020204" pitchFamily="66" charset="0"/>
              </a:rPr>
              <a:t>are important attributes?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Are you able to provide challenges in the work place to encourage longevity, advanced learning/skills, </a:t>
            </a:r>
            <a:r>
              <a:rPr lang="en-US" dirty="0" err="1" smtClean="0">
                <a:latin typeface="Comic Sans MS" panose="030F0702030302020204" pitchFamily="66" charset="0"/>
              </a:rPr>
              <a:t>etc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What are you doing to </a:t>
            </a:r>
            <a:r>
              <a:rPr lang="en-US" dirty="0" smtClean="0">
                <a:latin typeface="Comic Sans MS" panose="030F0702030302020204" pitchFamily="66" charset="0"/>
              </a:rPr>
              <a:t>attract candidates to come to the Sauk Valley area and join your team?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Does your workplace offer an internship, apprenticeship, or on-the-job training program to fill your employment gaps?  </a:t>
            </a:r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90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Comic Sans MS" panose="030F0702030302020204" pitchFamily="66" charset="0"/>
              </a:rPr>
              <a:t>The Economic State of the 71</a:t>
            </a:r>
            <a:r>
              <a:rPr lang="en-US" sz="4000" baseline="30000" dirty="0" smtClean="0">
                <a:latin typeface="Comic Sans MS" panose="030F0702030302020204" pitchFamily="66" charset="0"/>
              </a:rPr>
              <a:t>st</a:t>
            </a:r>
            <a:r>
              <a:rPr lang="en-US" sz="4000" dirty="0" smtClean="0">
                <a:latin typeface="Comic Sans MS" panose="030F0702030302020204" pitchFamily="66" charset="0"/>
              </a:rPr>
              <a:t> District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>
                <a:latin typeface="Comic Sans MS" panose="030F0702030302020204" pitchFamily="66" charset="0"/>
              </a:rPr>
              <a:t>Representative Tony McCombie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97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Thank You!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413686"/>
            <a:ext cx="10972800" cy="39788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omic Sans MS" panose="030F0702030302020204" pitchFamily="66" charset="0"/>
              </a:rPr>
              <a:t>Please follow me on Social Media at:</a:t>
            </a:r>
          </a:p>
          <a:p>
            <a:pPr marL="0" indent="0" algn="ctr">
              <a:buNone/>
            </a:pPr>
            <a:r>
              <a:rPr lang="en-US" dirty="0" smtClean="0">
                <a:latin typeface="Comic Sans MS" panose="030F0702030302020204" pitchFamily="66" charset="0"/>
              </a:rPr>
              <a:t>Tony McCombie or McCombie for </a:t>
            </a:r>
            <a:r>
              <a:rPr lang="en-US" dirty="0" err="1" smtClean="0">
                <a:latin typeface="Comic Sans MS" panose="030F0702030302020204" pitchFamily="66" charset="0"/>
              </a:rPr>
              <a:t>Illi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omic Sans MS" panose="030F0702030302020204" pitchFamily="66" charset="0"/>
              </a:rPr>
              <a:t>Visit my website at: </a:t>
            </a:r>
          </a:p>
          <a:p>
            <a:pPr marL="0" indent="0" algn="ctr">
              <a:buNone/>
            </a:pPr>
            <a:r>
              <a:rPr lang="en-US" dirty="0" smtClean="0">
                <a:latin typeface="Comic Sans MS" panose="030F0702030302020204" pitchFamily="66" charset="0"/>
                <a:hlinkClick r:id="rId3"/>
              </a:rPr>
              <a:t>www.repmccombie.com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omic Sans MS" panose="030F0702030302020204" pitchFamily="66" charset="0"/>
              </a:rPr>
              <a:t>Or email me at: </a:t>
            </a:r>
          </a:p>
          <a:p>
            <a:pPr marL="0" indent="0" algn="ctr">
              <a:buNone/>
            </a:pPr>
            <a:r>
              <a:rPr lang="en-US" dirty="0" smtClean="0">
                <a:latin typeface="Comic Sans MS" panose="030F0702030302020204" pitchFamily="66" charset="0"/>
              </a:rPr>
              <a:t>mccombie@ilhousegop.com</a:t>
            </a: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49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741" y="1565189"/>
            <a:ext cx="10972800" cy="476147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mic Sans MS" panose="030F0702030302020204" pitchFamily="66" charset="0"/>
              </a:rPr>
              <a:t>Biography:</a:t>
            </a:r>
            <a:r>
              <a:rPr lang="en-US" dirty="0">
                <a:latin typeface="Comic Sans MS" panose="030F0702030302020204" pitchFamily="66" charset="0"/>
              </a:rPr>
              <a:t> Born and raised in Savanna, IL. Received BA from Western Illinois University. Currently is a small businesswoman, operating Blue Appraisals and self-employed in the real estate industry as a broker with Mel Foster Company. Formerly served as the Mayor of Savanna, IL and as a Savanna Councilwoman. She is a citizen legislator who lives in Savanna with her husband, Curt.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Sworn in </a:t>
            </a:r>
            <a:r>
              <a:rPr lang="en-US" dirty="0" smtClean="0">
                <a:latin typeface="Comic Sans MS" panose="030F0702030302020204" pitchFamily="66" charset="0"/>
              </a:rPr>
              <a:t>January 11, 2017</a:t>
            </a:r>
            <a:r>
              <a:rPr lang="en-US" dirty="0">
                <a:latin typeface="Comic Sans MS" panose="030F0702030302020204" pitchFamily="66" charset="0"/>
              </a:rPr>
              <a:t/>
            </a:r>
            <a:br>
              <a:rPr lang="en-US" dirty="0">
                <a:latin typeface="Comic Sans MS" panose="030F0702030302020204" pitchFamily="66" charset="0"/>
              </a:rPr>
            </a:br>
            <a:r>
              <a:rPr lang="en-US" dirty="0">
                <a:latin typeface="Comic Sans MS" panose="030F0702030302020204" pitchFamily="66" charset="0"/>
              </a:rPr>
              <a:t/>
            </a:r>
            <a:br>
              <a:rPr lang="en-US" dirty="0">
                <a:latin typeface="Comic Sans MS" panose="030F0702030302020204" pitchFamily="66" charset="0"/>
              </a:rPr>
            </a:br>
            <a:r>
              <a:rPr lang="en-US" b="1" dirty="0" smtClean="0">
                <a:latin typeface="Comic Sans MS" panose="030F0702030302020204" pitchFamily="66" charset="0"/>
              </a:rPr>
              <a:t>Committee </a:t>
            </a:r>
            <a:r>
              <a:rPr lang="en-US" b="1" dirty="0">
                <a:latin typeface="Comic Sans MS" panose="030F0702030302020204" pitchFamily="66" charset="0"/>
              </a:rPr>
              <a:t>assignments: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Business </a:t>
            </a:r>
            <a:r>
              <a:rPr lang="en-US" dirty="0">
                <a:latin typeface="Comic Sans MS" panose="030F0702030302020204" pitchFamily="66" charset="0"/>
              </a:rPr>
              <a:t>&amp; Occupational </a:t>
            </a:r>
            <a:r>
              <a:rPr lang="en-US" dirty="0" smtClean="0">
                <a:latin typeface="Comic Sans MS" panose="030F0702030302020204" pitchFamily="66" charset="0"/>
              </a:rPr>
              <a:t>Licenses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Business </a:t>
            </a:r>
            <a:r>
              <a:rPr lang="en-US" dirty="0">
                <a:latin typeface="Comic Sans MS" panose="030F0702030302020204" pitchFamily="66" charset="0"/>
              </a:rPr>
              <a:t>Incentives for Local </a:t>
            </a:r>
            <a:r>
              <a:rPr lang="en-US" dirty="0" smtClean="0">
                <a:latin typeface="Comic Sans MS" panose="030F0702030302020204" pitchFamily="66" charset="0"/>
              </a:rPr>
              <a:t>Communities, Cities </a:t>
            </a:r>
            <a:r>
              <a:rPr lang="en-US" dirty="0">
                <a:latin typeface="Comic Sans MS" panose="030F0702030302020204" pitchFamily="66" charset="0"/>
              </a:rPr>
              <a:t>&amp; </a:t>
            </a:r>
            <a:r>
              <a:rPr lang="en-US" dirty="0" smtClean="0">
                <a:latin typeface="Comic Sans MS" panose="030F0702030302020204" pitchFamily="66" charset="0"/>
              </a:rPr>
              <a:t>Villages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Elementary Secondary Education: </a:t>
            </a:r>
            <a:r>
              <a:rPr lang="en-US" dirty="0">
                <a:latin typeface="Comic Sans MS" panose="030F0702030302020204" pitchFamily="66" charset="0"/>
              </a:rPr>
              <a:t>School </a:t>
            </a:r>
            <a:r>
              <a:rPr lang="en-US" dirty="0" smtClean="0">
                <a:latin typeface="Comic Sans MS" panose="030F0702030302020204" pitchFamily="66" charset="0"/>
              </a:rPr>
              <a:t>Curriculum Policies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Tourism</a:t>
            </a:r>
            <a:r>
              <a:rPr lang="en-US" dirty="0">
                <a:latin typeface="Comic Sans MS" panose="030F0702030302020204" pitchFamily="66" charset="0"/>
              </a:rPr>
              <a:t>, Hospitality &amp; Craft </a:t>
            </a:r>
            <a:r>
              <a:rPr lang="en-US" dirty="0" smtClean="0">
                <a:latin typeface="Comic Sans MS" panose="030F0702030302020204" pitchFamily="66" charset="0"/>
              </a:rPr>
              <a:t>Industries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Transportation</a:t>
            </a:r>
            <a:r>
              <a:rPr lang="en-US" dirty="0">
                <a:latin typeface="Comic Sans MS" panose="030F0702030302020204" pitchFamily="66" charset="0"/>
              </a:rPr>
              <a:t>: Regulation</a:t>
            </a:r>
            <a:r>
              <a:rPr lang="en-US">
                <a:latin typeface="Comic Sans MS" panose="030F0702030302020204" pitchFamily="66" charset="0"/>
              </a:rPr>
              <a:t>, </a:t>
            </a:r>
            <a:r>
              <a:rPr lang="en-US" smtClean="0">
                <a:latin typeface="Comic Sans MS" panose="030F0702030302020204" pitchFamily="66" charset="0"/>
              </a:rPr>
              <a:t>Roads</a:t>
            </a:r>
            <a:r>
              <a:rPr lang="en-US" dirty="0">
                <a:latin typeface="Comic Sans MS" panose="030F0702030302020204" pitchFamily="66" charset="0"/>
              </a:rPr>
              <a:t/>
            </a:r>
            <a:br>
              <a:rPr lang="en-US" dirty="0">
                <a:latin typeface="Comic Sans MS" panose="030F0702030302020204" pitchFamily="66" charset="0"/>
              </a:rPr>
            </a:br>
            <a:r>
              <a:rPr lang="en-US" dirty="0">
                <a:latin typeface="Bradley Hand ITC" panose="03070402050302030203" pitchFamily="66" charset="0"/>
              </a:rPr>
              <a:t/>
            </a:r>
            <a:br>
              <a:rPr lang="en-US" dirty="0">
                <a:latin typeface="Bradley Hand ITC" panose="03070402050302030203" pitchFamily="66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864" y="895865"/>
            <a:ext cx="4500563" cy="571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Opening Questions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How many of </a:t>
            </a:r>
            <a:r>
              <a:rPr lang="en-US" dirty="0" smtClean="0">
                <a:latin typeface="Comic Sans MS" panose="030F0702030302020204" pitchFamily="66" charset="0"/>
              </a:rPr>
              <a:t>are originally from the Sauk Valley area?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How many of you </a:t>
            </a:r>
            <a:r>
              <a:rPr lang="en-US" dirty="0" smtClean="0">
                <a:latin typeface="Comic Sans MS" panose="030F0702030302020204" pitchFamily="66" charset="0"/>
              </a:rPr>
              <a:t>returned to the Sauk Valley area?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Have your children stayed in IL for post secondary education/training?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Have your children pursued in the Sauk Valley Region and/or Illinois?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How </a:t>
            </a:r>
            <a:r>
              <a:rPr lang="en-US" dirty="0">
                <a:latin typeface="Comic Sans MS" panose="030F0702030302020204" pitchFamily="66" charset="0"/>
              </a:rPr>
              <a:t>many of you believe there are no job opportunities in the Sauk Valley area?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Let's </a:t>
            </a:r>
            <a:r>
              <a:rPr lang="en-US" dirty="0">
                <a:latin typeface="Comic Sans MS" panose="030F0702030302020204" pitchFamily="66" charset="0"/>
              </a:rPr>
              <a:t>use CGH as an example.  How many jobs do you think are available at CGH right now?</a:t>
            </a:r>
          </a:p>
          <a:p>
            <a:r>
              <a:rPr lang="en-US" dirty="0">
                <a:latin typeface="Comic Sans MS" panose="030F0702030302020204" pitchFamily="66" charset="0"/>
              </a:rPr>
              <a:t> </a:t>
            </a:r>
            <a:r>
              <a:rPr lang="en-US" dirty="0" smtClean="0">
                <a:latin typeface="Comic Sans MS" panose="030F0702030302020204" pitchFamily="66" charset="0"/>
              </a:rPr>
              <a:t>What </a:t>
            </a:r>
            <a:r>
              <a:rPr lang="en-US" dirty="0">
                <a:latin typeface="Comic Sans MS" panose="030F0702030302020204" pitchFamily="66" charset="0"/>
              </a:rPr>
              <a:t>are some important skills employers are looking for?</a:t>
            </a:r>
          </a:p>
          <a:p>
            <a:r>
              <a:rPr lang="en-US" dirty="0">
                <a:latin typeface="Comic Sans MS" panose="030F0702030302020204" pitchFamily="66" charset="0"/>
              </a:rPr>
              <a:t> </a:t>
            </a:r>
            <a:r>
              <a:rPr lang="en-US" dirty="0" smtClean="0">
                <a:latin typeface="Comic Sans MS" panose="030F0702030302020204" pitchFamily="66" charset="0"/>
              </a:rPr>
              <a:t>What </a:t>
            </a:r>
            <a:r>
              <a:rPr lang="en-US" dirty="0">
                <a:latin typeface="Comic Sans MS" panose="030F0702030302020204" pitchFamily="66" charset="0"/>
              </a:rPr>
              <a:t>type of jobs do you think are in demand?</a:t>
            </a:r>
          </a:p>
          <a:p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Illinois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Population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Today….12.77 million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2015…12.86 million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2010…12.84 million</a:t>
            </a:r>
          </a:p>
          <a:p>
            <a:pPr lvl="1"/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Why do people leave? 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School / Employment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Taxes / Regulations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Weather / Retirement</a:t>
            </a:r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Illinois / Sauk Valley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Top Five </a:t>
            </a:r>
            <a:r>
              <a:rPr lang="en-US" dirty="0" smtClean="0">
                <a:latin typeface="Comic Sans MS" panose="030F0702030302020204" pitchFamily="66" charset="0"/>
              </a:rPr>
              <a:t>Categories of Employment Sectors</a:t>
            </a:r>
            <a:endParaRPr lang="en-US" dirty="0" smtClean="0">
              <a:latin typeface="Comic Sans MS" panose="030F0702030302020204" pitchFamily="66" charset="0"/>
            </a:endParaRP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Health Care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Technology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Education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Transportation/Distribution/Logistics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Manufacturing – Skilled </a:t>
            </a:r>
            <a:endParaRPr lang="en-US" dirty="0" smtClean="0">
              <a:latin typeface="Comic Sans MS" panose="030F0702030302020204" pitchFamily="66" charset="0"/>
            </a:endParaRPr>
          </a:p>
          <a:p>
            <a:pPr lvl="1"/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Unemployment Rate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US – Oct 2017 – 4.1%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State – Oct 2017 - 4.9%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Unemployment Rate on Oct 2017: 4.2% in Carroll, 4.6% in Rock Island and 4.4% in Whiteside </a:t>
            </a:r>
            <a:r>
              <a:rPr lang="en-US" dirty="0" smtClean="0">
                <a:latin typeface="Comic Sans MS" panose="030F0702030302020204" pitchFamily="66" charset="0"/>
              </a:rPr>
              <a:t>  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88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166139"/>
            <a:ext cx="10972800" cy="4389120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latin typeface="Comic Sans MS" panose="030F0702030302020204" pitchFamily="66" charset="0"/>
              </a:rPr>
              <a:t>Agriculture, Manufacturing</a:t>
            </a:r>
            <a:r>
              <a:rPr lang="en-US" dirty="0">
                <a:latin typeface="Comic Sans MS" panose="030F0702030302020204" pitchFamily="66" charset="0"/>
              </a:rPr>
              <a:t>, Distribution and Small </a:t>
            </a:r>
            <a:r>
              <a:rPr lang="en-US" dirty="0" smtClean="0">
                <a:latin typeface="Comic Sans MS" panose="030F0702030302020204" pitchFamily="66" charset="0"/>
              </a:rPr>
              <a:t>Business (Service, Retail, Food &amp; Beverage) </a:t>
            </a:r>
            <a:endParaRPr lang="en-US" sz="2000" dirty="0">
              <a:latin typeface="Comic Sans MS" panose="030F0702030302020204" pitchFamily="66" charset="0"/>
            </a:endParaRP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Major employers are Walmart, Wahl </a:t>
            </a:r>
            <a:r>
              <a:rPr lang="en-US" dirty="0" smtClean="0">
                <a:latin typeface="Comic Sans MS" panose="030F0702030302020204" pitchFamily="66" charset="0"/>
              </a:rPr>
              <a:t>Clipper, Exelon, John Deere, our School Districts</a:t>
            </a:r>
            <a:endParaRPr lang="en-US" sz="2000" dirty="0">
              <a:latin typeface="Comic Sans MS" panose="030F0702030302020204" pitchFamily="66" charset="0"/>
            </a:endParaRP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Transportation (Road, Rail, Water &amp; Air)</a:t>
            </a:r>
            <a:endParaRPr lang="en-US" sz="2000" dirty="0">
              <a:latin typeface="Comic Sans MS" panose="030F0702030302020204" pitchFamily="66" charset="0"/>
            </a:endParaRP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Tourism (Trails, Parks, Rivers, Events)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>
            <a:normAutofit/>
          </a:bodyPr>
          <a:lstStyle/>
          <a:p>
            <a:pPr lvl="0" algn="ctr"/>
            <a:r>
              <a:rPr lang="en-US" dirty="0">
                <a:latin typeface="Comic Sans MS" panose="030F0702030302020204" pitchFamily="66" charset="0"/>
              </a:rPr>
              <a:t>Economics of District 71 </a:t>
            </a:r>
          </a:p>
        </p:txBody>
      </p:sp>
    </p:spTree>
    <p:extLst>
      <p:ext uri="{BB962C8B-B14F-4D97-AF65-F5344CB8AC3E}">
        <p14:creationId xmlns:p14="http://schemas.microsoft.com/office/powerpoint/2010/main" val="15621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026508"/>
            <a:ext cx="10972800" cy="5206314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latin typeface="Comic Sans MS" panose="030F0702030302020204" pitchFamily="66" charset="0"/>
              </a:rPr>
              <a:t>State </a:t>
            </a:r>
            <a:r>
              <a:rPr lang="en-US" dirty="0">
                <a:latin typeface="Comic Sans MS" panose="030F0702030302020204" pitchFamily="66" charset="0"/>
              </a:rPr>
              <a:t>of Illinois Budget Issues</a:t>
            </a:r>
            <a:endParaRPr lang="en-US" sz="2000" dirty="0">
              <a:latin typeface="Comic Sans MS" panose="030F0702030302020204" pitchFamily="66" charset="0"/>
            </a:endParaRPr>
          </a:p>
          <a:p>
            <a:pPr lvl="2"/>
            <a:r>
              <a:rPr lang="en-US" sz="2400" dirty="0" smtClean="0">
                <a:latin typeface="Comic Sans MS" panose="030F0702030302020204" pitchFamily="66" charset="0"/>
              </a:rPr>
              <a:t>Spending more than we are taking </a:t>
            </a:r>
            <a:r>
              <a:rPr lang="en-US" sz="2400" dirty="0" smtClean="0">
                <a:latin typeface="Comic Sans MS" panose="030F0702030302020204" pitchFamily="66" charset="0"/>
              </a:rPr>
              <a:t>in</a:t>
            </a:r>
          </a:p>
          <a:p>
            <a:pPr lvl="2"/>
            <a:r>
              <a:rPr lang="en-US" sz="2400" dirty="0" smtClean="0">
                <a:latin typeface="Comic Sans MS" panose="030F0702030302020204" pitchFamily="66" charset="0"/>
              </a:rPr>
              <a:t>Debt Backlog and Pension Debt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lvl="2"/>
            <a:r>
              <a:rPr lang="en-US" sz="2400" dirty="0" smtClean="0">
                <a:latin typeface="Comic Sans MS" panose="030F0702030302020204" pitchFamily="66" charset="0"/>
              </a:rPr>
              <a:t>Out migration due to work, property taxes, &amp; retirement</a:t>
            </a:r>
          </a:p>
          <a:p>
            <a:pPr lvl="2"/>
            <a:r>
              <a:rPr lang="en-US" sz="2400" dirty="0">
                <a:latin typeface="Comic Sans MS" panose="030F0702030302020204" pitchFamily="66" charset="0"/>
              </a:rPr>
              <a:t>C</a:t>
            </a:r>
            <a:r>
              <a:rPr lang="en-US" sz="2400" dirty="0" smtClean="0">
                <a:latin typeface="Comic Sans MS" panose="030F0702030302020204" pitchFamily="66" charset="0"/>
              </a:rPr>
              <a:t>ost of secondary and higher education </a:t>
            </a:r>
          </a:p>
          <a:p>
            <a:pPr lvl="2"/>
            <a:r>
              <a:rPr lang="en-US" sz="2400" dirty="0" smtClean="0">
                <a:latin typeface="Comic Sans MS" panose="030F0702030302020204" pitchFamily="66" charset="0"/>
              </a:rPr>
              <a:t>Political and Structural Policies</a:t>
            </a:r>
            <a:endParaRPr lang="en-US" sz="2000" dirty="0">
              <a:latin typeface="Comic Sans MS" panose="030F0702030302020204" pitchFamily="66" charset="0"/>
            </a:endParaRPr>
          </a:p>
          <a:p>
            <a:pPr lvl="2"/>
            <a:r>
              <a:rPr lang="en-US" sz="2400" dirty="0" smtClean="0">
                <a:latin typeface="Comic Sans MS" panose="030F0702030302020204" pitchFamily="66" charset="0"/>
              </a:rPr>
              <a:t>Cuts to line items that bring revenue</a:t>
            </a:r>
          </a:p>
          <a:p>
            <a:pPr lvl="3"/>
            <a:r>
              <a:rPr lang="en-US" sz="2300" dirty="0" smtClean="0">
                <a:latin typeface="Comic Sans MS" panose="030F0702030302020204" pitchFamily="66" charset="0"/>
              </a:rPr>
              <a:t>Incentives, Marketing Illinois, Projects</a:t>
            </a:r>
            <a:endParaRPr lang="en-US" sz="1900" dirty="0">
              <a:latin typeface="Comic Sans MS" panose="030F0702030302020204" pitchFamily="66" charset="0"/>
            </a:endParaRP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Skills </a:t>
            </a:r>
            <a:r>
              <a:rPr lang="en-US" dirty="0" smtClean="0">
                <a:latin typeface="Comic Sans MS" panose="030F0702030302020204" pitchFamily="66" charset="0"/>
              </a:rPr>
              <a:t>Gap / Health Care Worker &amp; Teacher Shortages</a:t>
            </a:r>
            <a:endParaRPr lang="en-US" dirty="0">
              <a:latin typeface="Comic Sans MS" panose="030F0702030302020204" pitchFamily="66" charset="0"/>
            </a:endParaRP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Proximity to Iowa – </a:t>
            </a:r>
            <a:r>
              <a:rPr lang="en-US" dirty="0" smtClean="0">
                <a:latin typeface="Comic Sans MS" panose="030F0702030302020204" pitchFamily="66" charset="0"/>
              </a:rPr>
              <a:t>Ex. schools, property taxes, workers comps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799070"/>
            <a:ext cx="10972800" cy="823784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Sauk Valley Challenges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16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499</TotalTime>
  <Words>855</Words>
  <Application>Microsoft Office PowerPoint</Application>
  <PresentationFormat>Widescreen</PresentationFormat>
  <Paragraphs>144</Paragraphs>
  <Slides>20</Slides>
  <Notes>20</Notes>
  <HiddenSlides>0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Bradley Hand ITC</vt:lpstr>
      <vt:lpstr>Calibri</vt:lpstr>
      <vt:lpstr>Century Gothic</vt:lpstr>
      <vt:lpstr>Comic Sans MS</vt:lpstr>
      <vt:lpstr>Palatino Linotype</vt:lpstr>
      <vt:lpstr>Wingdings 2</vt:lpstr>
      <vt:lpstr>Presentation on brainstorming</vt:lpstr>
      <vt:lpstr>SVCC Pass Summit 2018  Success ˚  Student ˚ Advocating ˚ Partnership</vt:lpstr>
      <vt:lpstr>The Economic State of the 71st District</vt:lpstr>
      <vt:lpstr>PowerPoint Presentation</vt:lpstr>
      <vt:lpstr>PowerPoint Presentation</vt:lpstr>
      <vt:lpstr>Opening Questions</vt:lpstr>
      <vt:lpstr>Illinois</vt:lpstr>
      <vt:lpstr>Illinois / Sauk Valley</vt:lpstr>
      <vt:lpstr>Economics of District 71 </vt:lpstr>
      <vt:lpstr>Sauk Valley Challenges</vt:lpstr>
      <vt:lpstr>Mike Rowe – Skills Gap</vt:lpstr>
      <vt:lpstr>Are There Jobs? </vt:lpstr>
      <vt:lpstr>PowerPoint Presentation</vt:lpstr>
      <vt:lpstr>PowerPoint Presentation</vt:lpstr>
      <vt:lpstr>Top Issues from Employers</vt:lpstr>
      <vt:lpstr>Sauk Valley - Positives</vt:lpstr>
      <vt:lpstr>Initiatives to Build our Future</vt:lpstr>
      <vt:lpstr>Initiatives to Build our Future</vt:lpstr>
      <vt:lpstr>District 71 - QCA</vt:lpstr>
      <vt:lpstr>Closing Questions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 Summit  Success ˚  Student ˚ Advocating ˚ Partnership</dc:title>
  <dc:creator>Tony McCombie</dc:creator>
  <cp:lastModifiedBy>Tony McCombie</cp:lastModifiedBy>
  <cp:revision>26</cp:revision>
  <dcterms:created xsi:type="dcterms:W3CDTF">2018-02-02T00:32:14Z</dcterms:created>
  <dcterms:modified xsi:type="dcterms:W3CDTF">2018-02-02T17:34:18Z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